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8" r:id="rId2"/>
    <p:sldId id="256" r:id="rId3"/>
    <p:sldId id="273" r:id="rId4"/>
    <p:sldId id="271" r:id="rId5"/>
    <p:sldId id="272" r:id="rId6"/>
    <p:sldId id="279" r:id="rId7"/>
    <p:sldId id="274" r:id="rId8"/>
    <p:sldId id="262" r:id="rId9"/>
    <p:sldId id="26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27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Тепловая энергия</c:v>
                </c:pt>
              </c:strCache>
            </c:strRef>
          </c:tx>
          <c:invertIfNegative val="0"/>
          <c:cat>
            <c:numRef>
              <c:f>(Лист1!$C$2,Лист1!$E$2,Лист1!$G$2)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(Лист1!$D$3,Лист1!$F$3,Лист1!$H$3)</c:f>
              <c:numCache>
                <c:formatCode>General</c:formatCode>
                <c:ptCount val="3"/>
                <c:pt idx="0" formatCode="0.00">
                  <c:v>1049606.8500000001</c:v>
                </c:pt>
                <c:pt idx="1">
                  <c:v>1150861.17</c:v>
                </c:pt>
                <c:pt idx="2" formatCode="0.00">
                  <c:v>1204609.3700000001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Электрическая энергия</c:v>
                </c:pt>
              </c:strCache>
            </c:strRef>
          </c:tx>
          <c:invertIfNegative val="0"/>
          <c:cat>
            <c:numRef>
              <c:f>(Лист1!$C$2,Лист1!$E$2,Лист1!$G$2)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(Лист1!$D$4,Лист1!$F$4,Лист1!$H$4)</c:f>
              <c:numCache>
                <c:formatCode>General</c:formatCode>
                <c:ptCount val="3"/>
                <c:pt idx="0">
                  <c:v>615588.87</c:v>
                </c:pt>
                <c:pt idx="1">
                  <c:v>743015.71</c:v>
                </c:pt>
                <c:pt idx="2" formatCode="0.00">
                  <c:v>654084.03</c:v>
                </c:pt>
              </c:numCache>
            </c:numRef>
          </c:val>
        </c:ser>
        <c:ser>
          <c:idx val="2"/>
          <c:order val="2"/>
          <c:tx>
            <c:strRef>
              <c:f>Лист1!$B$5</c:f>
              <c:strCache>
                <c:ptCount val="1"/>
                <c:pt idx="0">
                  <c:v>Водоснабжение</c:v>
                </c:pt>
              </c:strCache>
            </c:strRef>
          </c:tx>
          <c:invertIfNegative val="0"/>
          <c:cat>
            <c:numRef>
              <c:f>(Лист1!$C$2,Лист1!$E$2,Лист1!$G$2)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(Лист1!$D$5,Лист1!$F$5,Лист1!$H$5)</c:f>
              <c:numCache>
                <c:formatCode>General</c:formatCode>
                <c:ptCount val="3"/>
                <c:pt idx="0">
                  <c:v>241281.19</c:v>
                </c:pt>
                <c:pt idx="1">
                  <c:v>404840.98</c:v>
                </c:pt>
                <c:pt idx="2">
                  <c:v>297563.79000000004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031744"/>
        <c:axId val="80033280"/>
      </c:barChart>
      <c:catAx>
        <c:axId val="8003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033280"/>
        <c:crosses val="autoZero"/>
        <c:auto val="1"/>
        <c:lblAlgn val="ctr"/>
        <c:lblOffset val="100"/>
        <c:noMultiLvlLbl val="0"/>
      </c:catAx>
      <c:valAx>
        <c:axId val="80033280"/>
        <c:scaling>
          <c:orientation val="minMax"/>
        </c:scaling>
        <c:delete val="0"/>
        <c:axPos val="l"/>
        <c:majorGridlines/>
        <c:numFmt formatCode="#,##0.00&quot;р.&quot;" sourceLinked="0"/>
        <c:majorTickMark val="out"/>
        <c:minorTickMark val="none"/>
        <c:tickLblPos val="nextTo"/>
        <c:crossAx val="80031744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73235913866988"/>
          <c:y val="0.22038451799670453"/>
          <c:w val="0.83774627387877521"/>
          <c:h val="0.706851086907227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Тепловая энергия</c:v>
                </c:pt>
              </c:strCache>
            </c:strRef>
          </c:tx>
          <c:invertIfNegative val="0"/>
          <c:cat>
            <c:numRef>
              <c:f>(Лист1!$C$2;Лист1!$E$2;Лист1!$G$2)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(Лист1!$C$3;Лист1!$E$3;Лист1!$G$3)</c:f>
              <c:numCache>
                <c:formatCode>General</c:formatCode>
                <c:ptCount val="3"/>
                <c:pt idx="0">
                  <c:v>1437</c:v>
                </c:pt>
                <c:pt idx="1">
                  <c:v>1366</c:v>
                </c:pt>
                <c:pt idx="2">
                  <c:v>1270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Электрическая энергия</c:v>
                </c:pt>
              </c:strCache>
            </c:strRef>
          </c:tx>
          <c:invertIfNegative val="0"/>
          <c:cat>
            <c:numRef>
              <c:f>(Лист1!$C$2;Лист1!$E$2;Лист1!$G$2)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(Лист1!$C$4;Лист1!$E$4;Лист1!$G$4)</c:f>
              <c:numCache>
                <c:formatCode>General</c:formatCode>
                <c:ptCount val="3"/>
                <c:pt idx="0">
                  <c:v>193100</c:v>
                </c:pt>
                <c:pt idx="1">
                  <c:v>204730</c:v>
                </c:pt>
                <c:pt idx="2">
                  <c:v>155365</c:v>
                </c:pt>
              </c:numCache>
            </c:numRef>
          </c:val>
        </c:ser>
        <c:ser>
          <c:idx val="2"/>
          <c:order val="2"/>
          <c:tx>
            <c:strRef>
              <c:f>Лист1!$B$5</c:f>
              <c:strCache>
                <c:ptCount val="1"/>
                <c:pt idx="0">
                  <c:v>Водоснабжение</c:v>
                </c:pt>
              </c:strCache>
            </c:strRef>
          </c:tx>
          <c:invertIfNegative val="0"/>
          <c:cat>
            <c:numRef>
              <c:f>(Лист1!$C$2;Лист1!$E$2;Лист1!$G$2)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(Лист1!$C$5;Лист1!$E$5;Лист1!$G$5)</c:f>
              <c:numCache>
                <c:formatCode>General</c:formatCode>
                <c:ptCount val="3"/>
                <c:pt idx="0">
                  <c:v>15638</c:v>
                </c:pt>
                <c:pt idx="1">
                  <c:v>20830</c:v>
                </c:pt>
                <c:pt idx="2">
                  <c:v>12932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063104"/>
        <c:axId val="80073088"/>
      </c:barChart>
      <c:catAx>
        <c:axId val="8006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073088"/>
        <c:crosses val="autoZero"/>
        <c:auto val="1"/>
        <c:lblAlgn val="ctr"/>
        <c:lblOffset val="100"/>
        <c:noMultiLvlLbl val="0"/>
      </c:catAx>
      <c:valAx>
        <c:axId val="80073088"/>
        <c:scaling>
          <c:logBase val="10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0631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3659010066082802"/>
          <c:y val="5.099601668909011E-2"/>
          <c:w val="0.863409899339172"/>
          <c:h val="0.1243920159937113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06506040391644E-2"/>
          <c:y val="0.2370933565861103"/>
          <c:w val="0.84125990831936548"/>
          <c:h val="0.6826514890158403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2"/>
          </c:dPt>
          <c:dPt>
            <c:idx val="1"/>
            <c:bubble3D val="0"/>
            <c:explosion val="21"/>
          </c:dPt>
          <c:dPt>
            <c:idx val="2"/>
            <c:bubble3D val="0"/>
            <c:explosion val="1"/>
          </c:dPt>
          <c:dLbls>
            <c:dLbl>
              <c:idx val="2"/>
              <c:layout>
                <c:manualLayout>
                  <c:x val="5.9288460702433973E-2"/>
                  <c:y val="8.03393921143264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Лист1!$B$3:$B$5</c:f>
              <c:strCache>
                <c:ptCount val="3"/>
                <c:pt idx="0">
                  <c:v>Тепловая энергия</c:v>
                </c:pt>
                <c:pt idx="1">
                  <c:v>Электрическая энергия</c:v>
                </c:pt>
                <c:pt idx="2">
                  <c:v>Водоснабжение</c:v>
                </c:pt>
              </c:strCache>
            </c:strRef>
          </c:cat>
          <c:val>
            <c:numRef>
              <c:f>Лист1!$K$3:$K$5</c:f>
              <c:numCache>
                <c:formatCode>General</c:formatCode>
                <c:ptCount val="3"/>
                <c:pt idx="0" formatCode="_(* #,##0.00_);_(* \(#,##0.00\);_(* &quot;-&quot;??_);_(@_)">
                  <c:v>641424.5</c:v>
                </c:pt>
                <c:pt idx="1">
                  <c:v>504299.17</c:v>
                </c:pt>
                <c:pt idx="2">
                  <c:v>98210.829999999987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3750392468469685"/>
          <c:y val="1.3726727732006382E-2"/>
          <c:w val="0.72875021872265966"/>
          <c:h val="0.18290317876932047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1F03-C283-4E21-A82F-B0CE95B57965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C0F94A3-2CB0-490E-87BC-D30E4CA2A2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1F03-C283-4E21-A82F-B0CE95B57965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94A3-2CB0-490E-87BC-D30E4CA2A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1F03-C283-4E21-A82F-B0CE95B57965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94A3-2CB0-490E-87BC-D30E4CA2A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11899-F9C0-4157-B34C-22395B129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1F03-C283-4E21-A82F-B0CE95B57965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94A3-2CB0-490E-87BC-D30E4CA2A2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1F03-C283-4E21-A82F-B0CE95B57965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0F94A3-2CB0-490E-87BC-D30E4CA2A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1F03-C283-4E21-A82F-B0CE95B57965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94A3-2CB0-490E-87BC-D30E4CA2A2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1F03-C283-4E21-A82F-B0CE95B57965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94A3-2CB0-490E-87BC-D30E4CA2A2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1F03-C283-4E21-A82F-B0CE95B57965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94A3-2CB0-490E-87BC-D30E4CA2A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1F03-C283-4E21-A82F-B0CE95B57965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94A3-2CB0-490E-87BC-D30E4CA2A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1F03-C283-4E21-A82F-B0CE95B57965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94A3-2CB0-490E-87BC-D30E4CA2A2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1F03-C283-4E21-A82F-B0CE95B57965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0F94A3-2CB0-490E-87BC-D30E4CA2A2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3D1F03-C283-4E21-A82F-B0CE95B57965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C0F94A3-2CB0-490E-87BC-D30E4CA2A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14288"/>
            <a:ext cx="8929718" cy="16002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Муниципальное автономное образовательное учреждение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«Средняя общеобразовательная школа №43 с углубленным изучением предметов художественно-эстетического цикла»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158702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Программа энергосбережения и повышения энергетической </a:t>
            </a:r>
            <a:r>
              <a:rPr lang="ru-RU" dirty="0" smtClean="0"/>
              <a:t>эффективности</a:t>
            </a:r>
            <a:endParaRPr lang="ru-RU" dirty="0"/>
          </a:p>
        </p:txBody>
      </p:sp>
      <p:pic>
        <p:nvPicPr>
          <p:cNvPr id="4" name="Рисунок 13" descr="P10103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71" y="3249008"/>
            <a:ext cx="4714885" cy="3394702"/>
          </a:xfrm>
          <a:prstGeom prst="round2DiagRect">
            <a:avLst>
              <a:gd name="adj1" fmla="val 1181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71422"/>
            <a:ext cx="9144000" cy="1143000"/>
          </a:xfrm>
          <a:prstGeom prst="rect">
            <a:avLst/>
          </a:prstGeom>
          <a:solidFill>
            <a:srgbClr val="D34817"/>
          </a:solidFill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7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Энергосберегающие </a:t>
            </a:r>
            <a:r>
              <a:rPr lang="ru-RU" sz="37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мероприятия</a:t>
            </a:r>
            <a:endParaRPr lang="ru-RU" sz="37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753964"/>
              </p:ext>
            </p:extLst>
          </p:nvPr>
        </p:nvGraphicFramePr>
        <p:xfrm>
          <a:off x="107504" y="1291643"/>
          <a:ext cx="8856984" cy="4255767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6381472"/>
                <a:gridCol w="953554"/>
                <a:gridCol w="806852"/>
                <a:gridCol w="715106"/>
              </a:tblGrid>
              <a:tr h="728306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мероприятия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39" marR="18439" marT="18439" marB="18439"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Предполагаемые объемы финансирования по </a:t>
                      </a:r>
                      <a:r>
                        <a:rPr lang="ru-RU" sz="1100" dirty="0" smtClean="0">
                          <a:effectLst/>
                        </a:rPr>
                        <a:t>годам), </a:t>
                      </a:r>
                      <a:r>
                        <a:rPr lang="ru-RU" sz="1100" dirty="0" err="1">
                          <a:effectLst/>
                        </a:rPr>
                        <a:t>тыс.руб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39" marR="18439" marT="18439" marB="18439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39" marR="18439" marT="18439" marB="18439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39" marR="18439" marT="18439" marB="18439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39" marR="18439" marT="18439" marB="18439"/>
                </a:tc>
              </a:tr>
              <a:tr h="233430">
                <a:tc gridSpan="4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Технические мероприятия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39" marR="18439" marT="18439" marB="18439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07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Установка двухкнопочных систем слива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39" marR="18439" marT="18439" marB="18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6.8</a:t>
                      </a:r>
                      <a:endParaRPr lang="ru-RU" sz="2000" dirty="0"/>
                    </a:p>
                  </a:txBody>
                  <a:tcPr marL="18439" marR="18439" marT="18439" marB="18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 marL="18439" marR="18439" marT="18439" marB="18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6.8</a:t>
                      </a:r>
                      <a:endParaRPr lang="ru-RU" sz="2000" dirty="0"/>
                    </a:p>
                  </a:txBody>
                  <a:tcPr marL="18439" marR="18439" marT="18439" marB="18439"/>
                </a:tc>
              </a:tr>
              <a:tr h="42672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Установка </a:t>
                      </a:r>
                      <a:r>
                        <a:rPr lang="ru-RU" sz="1400" dirty="0" smtClean="0">
                          <a:effectLst/>
                        </a:rPr>
                        <a:t>смесителей </a:t>
                      </a:r>
                      <a:r>
                        <a:rPr lang="ru-RU" sz="1400" dirty="0">
                          <a:effectLst/>
                        </a:rPr>
                        <a:t>с аэраторами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39" marR="18439" marT="18439" marB="1843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9.0</a:t>
                      </a:r>
                      <a:endParaRPr lang="ru-RU" sz="2000" dirty="0"/>
                    </a:p>
                  </a:txBody>
                  <a:tcPr marL="18439" marR="18439" marT="18439" marB="18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 marL="18439" marR="18439" marT="18439" marB="18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9.0</a:t>
                      </a:r>
                      <a:endParaRPr lang="ru-RU" sz="2000" dirty="0"/>
                    </a:p>
                  </a:txBody>
                  <a:tcPr marL="18439" marR="18439" marT="18439" marB="18439"/>
                </a:tc>
              </a:tr>
              <a:tr h="42672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Установка теплоотражающих экранов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39" marR="18439" marT="18439" marB="18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31.9</a:t>
                      </a:r>
                      <a:endParaRPr lang="ru-RU" sz="2000" dirty="0"/>
                    </a:p>
                  </a:txBody>
                  <a:tcPr marL="18439" marR="18439" marT="18439" marB="18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 marL="18439" marR="18439" marT="18439" marB="18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31.9</a:t>
                      </a:r>
                      <a:endParaRPr lang="ru-RU" sz="2000" dirty="0"/>
                    </a:p>
                  </a:txBody>
                  <a:tcPr marL="18439" marR="18439" marT="18439" marB="18439"/>
                </a:tc>
              </a:tr>
              <a:tr h="44410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Установка смесителей с ИК</a:t>
                      </a:r>
                      <a:r>
                        <a:rPr lang="ru-RU" sz="1400" baseline="0" dirty="0" smtClean="0">
                          <a:effectLst/>
                        </a:rPr>
                        <a:t> датчиками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39" marR="18439" marT="18439" marB="18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42.0</a:t>
                      </a:r>
                      <a:endParaRPr lang="ru-RU" sz="2000" dirty="0"/>
                    </a:p>
                  </a:txBody>
                  <a:tcPr marL="18439" marR="18439" marT="18439" marB="18439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 5*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87.5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30707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Установка </a:t>
                      </a:r>
                      <a:r>
                        <a:rPr lang="ru-RU" sz="1400" dirty="0" smtClean="0">
                          <a:effectLst/>
                        </a:rPr>
                        <a:t>автомат.</a:t>
                      </a:r>
                      <a:r>
                        <a:rPr lang="ru-RU" sz="1400" baseline="0" dirty="0" smtClean="0">
                          <a:effectLst/>
                        </a:rPr>
                        <a:t> регулирования на системе отопления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39" marR="18439" marT="18439" marB="184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250.0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439" marR="18439" marT="18439" marB="18439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250.0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3430">
                <a:tc gridSpan="4"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Организационные мероприятия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Perpetua"/>
                        </a:rPr>
                        <a:t> </a:t>
                      </a:r>
                    </a:p>
                  </a:txBody>
                  <a:tcPr marL="18439" marR="18439" marT="18439" marB="18439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Perpetua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68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Приобретение наглядного материала (плакаты, наклейки и т.д.)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39" marR="18439" marT="18439" marB="18439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6.0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439" marR="18439" marT="18439" marB="18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6.0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29942"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39" marR="18439" marT="18439" marB="18439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345.7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45.5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391.2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504" y="5517232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ea typeface="Times New Roman" pitchFamily="18" charset="0"/>
                <a:cs typeface="Times New Roman" pitchFamily="18" charset="0"/>
              </a:rPr>
              <a:t>Всего на реализацию мероприятий программы необходимо предусмотреть </a:t>
            </a:r>
            <a:r>
              <a:rPr lang="ru-RU" b="1" i="1" dirty="0" smtClean="0">
                <a:ea typeface="Times New Roman" pitchFamily="18" charset="0"/>
                <a:cs typeface="Times New Roman" pitchFamily="18" charset="0"/>
              </a:rPr>
              <a:t>391.2 </a:t>
            </a:r>
            <a:r>
              <a:rPr lang="ru-RU" b="1" i="1" dirty="0" err="1">
                <a:ea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ea typeface="Times New Roman" pitchFamily="18" charset="0"/>
                <a:cs typeface="Times New Roman" pitchFamily="18" charset="0"/>
              </a:rPr>
              <a:t>. на период 2013-2014 гг. Источники финансирования: </a:t>
            </a:r>
            <a:r>
              <a:rPr lang="ru-RU" b="1" i="1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ea typeface="Times New Roman" pitchFamily="18" charset="0"/>
                <a:cs typeface="Times New Roman" pitchFamily="18" charset="0"/>
              </a:rPr>
              <a:t>б</a:t>
            </a:r>
            <a:r>
              <a:rPr lang="ru-RU" b="1" i="1" dirty="0" smtClean="0">
                <a:ea typeface="Times New Roman" pitchFamily="18" charset="0"/>
                <a:cs typeface="Times New Roman" pitchFamily="18" charset="0"/>
              </a:rPr>
              <a:t>юджетные </a:t>
            </a:r>
            <a:r>
              <a:rPr lang="ru-RU" b="1" i="1" dirty="0">
                <a:ea typeface="Times New Roman" pitchFamily="18" charset="0"/>
                <a:cs typeface="Times New Roman" pitchFamily="18" charset="0"/>
              </a:rPr>
              <a:t>средства в рамках текущего финансирования Школы.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5209455"/>
            <a:ext cx="3613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 Учтена ставка рефинансирования 8.25%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003024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71422"/>
            <a:ext cx="9144000" cy="1143000"/>
          </a:xfrm>
          <a:prstGeom prst="rect">
            <a:avLst/>
          </a:prstGeom>
          <a:solidFill>
            <a:srgbClr val="D34817"/>
          </a:solidFill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Экономия от реализации мероприятий, направленных на решение основной задачи программы по видам энергии.</a:t>
            </a:r>
            <a:endParaRPr lang="ru-RU" sz="24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592986"/>
              </p:ext>
            </p:extLst>
          </p:nvPr>
        </p:nvGraphicFramePr>
        <p:xfrm>
          <a:off x="457200" y="1340768"/>
          <a:ext cx="8435280" cy="5582158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338532"/>
                <a:gridCol w="1277900"/>
                <a:gridCol w="958425"/>
                <a:gridCol w="958425"/>
                <a:gridCol w="958425"/>
                <a:gridCol w="868946"/>
                <a:gridCol w="1074627"/>
              </a:tblGrid>
              <a:tr h="370840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Вид энергетического ресурса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Предполагаемая экономия энергетических ресурсов 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(в натуральном и денежном выражении)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Срок окупаемости</a:t>
                      </a:r>
                    </a:p>
                  </a:txBody>
                  <a:tcPr marL="28575" marR="28575" marT="28575" marB="2857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Ед. </a:t>
                      </a:r>
                      <a:r>
                        <a:rPr kumimoji="0" lang="ru-RU" sz="1600" kern="1200" dirty="0" err="1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изм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лет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240658"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Установка двухкнопочных систем слива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Вода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куб.м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1.66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479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kumimoji="0" lang="ru-RU" sz="1600" kern="120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262824"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Установка смесителей с аэраторами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Вода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куб.м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443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443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0.42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12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208306">
                <a:tc rowSpan="2"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Установка смесителей с ИК датчиками</a:t>
                      </a:r>
                    </a:p>
                  </a:txBody>
                  <a:tcPr marL="28575" marR="28575" marT="28575" marB="28575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Вода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куб.м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802.5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802.5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1605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1.1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145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39.3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42.5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81.8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250010">
                <a:tc rowSpan="2"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Установка теплоотражающих экранов</a:t>
                      </a:r>
                    </a:p>
                  </a:txBody>
                  <a:tcPr marL="28575" marR="28575" marT="28575" marB="28575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Тепловая энергия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Гкал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7.2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7.2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5.25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93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6.1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6.1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278768"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Установка автомат. регулирования на системе отопления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Тепловая энергия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Гкал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4.08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28575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тыс. руб.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61.4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61.4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28575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175.3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1217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51845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Текущее </a:t>
            </a:r>
            <a:r>
              <a:rPr lang="ru-RU" dirty="0"/>
              <a:t>управление реализацией Программы осуществляет директор школы, совет управления энергосбережением в составе : заместитель директора по АХЧ, </a:t>
            </a:r>
            <a:r>
              <a:rPr lang="ru-RU" dirty="0" smtClean="0"/>
              <a:t>бухгалтер, представитель НСШ, представитель ТКШ.</a:t>
            </a:r>
            <a:endParaRPr lang="ru-RU" dirty="0"/>
          </a:p>
          <a:p>
            <a:pPr marL="109728" indent="0">
              <a:buNone/>
            </a:pPr>
            <a:r>
              <a:rPr lang="ru-RU" b="1" dirty="0" smtClean="0"/>
              <a:t>Директор </a:t>
            </a:r>
            <a:r>
              <a:rPr lang="ru-RU" b="1" dirty="0"/>
              <a:t>контролирует:</a:t>
            </a:r>
          </a:p>
          <a:p>
            <a:r>
              <a:rPr lang="ru-RU" dirty="0" smtClean="0"/>
              <a:t>выполнение </a:t>
            </a:r>
            <a:r>
              <a:rPr lang="ru-RU" dirty="0"/>
              <a:t>программных мероприятий, </a:t>
            </a:r>
          </a:p>
          <a:p>
            <a:r>
              <a:rPr lang="ru-RU" dirty="0" smtClean="0"/>
              <a:t>целевое </a:t>
            </a:r>
            <a:r>
              <a:rPr lang="ru-RU" dirty="0"/>
              <a:t>и эффективное использование средств, направляемых на реализацию Программы, </a:t>
            </a:r>
          </a:p>
          <a:p>
            <a:r>
              <a:rPr lang="ru-RU" dirty="0" smtClean="0"/>
              <a:t>осуществляет </a:t>
            </a:r>
            <a:r>
              <a:rPr lang="ru-RU" dirty="0"/>
              <a:t>управление ее исполнителями.</a:t>
            </a:r>
          </a:p>
          <a:p>
            <a:pPr marL="109728" indent="0">
              <a:buNone/>
            </a:pPr>
            <a:r>
              <a:rPr lang="ru-RU" b="1" dirty="0"/>
              <a:t>Председатель совета управления энергосбережением:</a:t>
            </a:r>
          </a:p>
          <a:p>
            <a:r>
              <a:rPr lang="ru-RU" dirty="0" smtClean="0"/>
              <a:t>готовит </a:t>
            </a:r>
            <a:r>
              <a:rPr lang="ru-RU" dirty="0"/>
              <a:t>ежемесячные,  квартальные и ежегодные отчеты о реализации Программы, </a:t>
            </a:r>
          </a:p>
          <a:p>
            <a:r>
              <a:rPr lang="ru-RU" dirty="0" smtClean="0"/>
              <a:t>ежегодно </a:t>
            </a:r>
            <a:r>
              <a:rPr lang="ru-RU" dirty="0"/>
              <a:t>осуществляет оценку достигнутых целей и эффективности реализации </a:t>
            </a:r>
            <a:r>
              <a:rPr lang="ru-RU" dirty="0" smtClean="0"/>
              <a:t>Программы.</a:t>
            </a:r>
          </a:p>
          <a:p>
            <a:r>
              <a:rPr lang="ru-RU" sz="2000" dirty="0" smtClean="0"/>
              <a:t>Примечание</a:t>
            </a:r>
            <a:r>
              <a:rPr lang="ru-RU" sz="2000" dirty="0"/>
              <a:t>:</a:t>
            </a:r>
          </a:p>
          <a:p>
            <a:pPr marL="109728" indent="0">
              <a:buNone/>
            </a:pPr>
            <a:r>
              <a:rPr lang="ru-RU" sz="2000" dirty="0" smtClean="0"/>
              <a:t>   Программа </a:t>
            </a:r>
            <a:r>
              <a:rPr lang="ru-RU" sz="2000" dirty="0"/>
              <a:t>подлежит уточнению или изменению при </a:t>
            </a:r>
          </a:p>
          <a:p>
            <a:pPr marL="109728" indent="0">
              <a:buNone/>
            </a:pPr>
            <a:r>
              <a:rPr lang="ru-RU" sz="2000" dirty="0" smtClean="0"/>
              <a:t>-  выделении  </a:t>
            </a:r>
            <a:r>
              <a:rPr lang="ru-RU" sz="2000" dirty="0"/>
              <a:t>целевых средств, иных от бюджета Школы,  на </a:t>
            </a:r>
            <a:endParaRPr lang="ru-RU" sz="2000" dirty="0" smtClean="0"/>
          </a:p>
          <a:p>
            <a:pPr marL="109728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внедрение </a:t>
            </a:r>
            <a:r>
              <a:rPr lang="ru-RU" sz="2000" dirty="0"/>
              <a:t>энергосберегающих мероприятий</a:t>
            </a:r>
            <a:r>
              <a:rPr lang="ru-RU" sz="2000" dirty="0" smtClean="0"/>
              <a:t>.</a:t>
            </a:r>
          </a:p>
          <a:p>
            <a:pPr marL="109728" indent="0">
              <a:buNone/>
            </a:pPr>
            <a:r>
              <a:rPr lang="ru-RU" sz="2000" dirty="0" smtClean="0"/>
              <a:t> - По решению совета управления энергосбережением.</a:t>
            </a:r>
            <a:endParaRPr lang="ru-RU" sz="2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80" y="116632"/>
            <a:ext cx="9144000" cy="1143000"/>
          </a:xfrm>
          <a:prstGeom prst="rect">
            <a:avLst/>
          </a:prstGeom>
          <a:solidFill>
            <a:srgbClr val="D34817"/>
          </a:solidFill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7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Система управления и контроля реализации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639283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fontAlgn="base"/>
            <a:r>
              <a:rPr lang="ru-RU" dirty="0"/>
              <a:t>Основание</a:t>
            </a:r>
            <a:br>
              <a:rPr lang="ru-RU" dirty="0"/>
            </a:br>
            <a:r>
              <a:rPr lang="ru-RU" dirty="0"/>
              <a:t>Разработки программы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85720" y="1484784"/>
            <a:ext cx="8572560" cy="5328592"/>
          </a:xfrm>
        </p:spPr>
        <p:txBody>
          <a:bodyPr>
            <a:noAutofit/>
          </a:bodyPr>
          <a:lstStyle/>
          <a:p>
            <a:pPr algn="just" fontAlgn="base"/>
            <a:r>
              <a:rPr lang="ru-RU" sz="1600" dirty="0"/>
              <a:t>Закон Российской Федерации от 23 ноября 2009 года № 261-ФЗ «Об энергосбережении и повышении </a:t>
            </a:r>
            <a:r>
              <a:rPr lang="ru-RU" sz="1600" dirty="0" err="1"/>
              <a:t>энергоэффективности</a:t>
            </a:r>
            <a:r>
              <a:rPr lang="ru-RU" sz="1600" dirty="0"/>
              <a:t>». </a:t>
            </a:r>
          </a:p>
          <a:p>
            <a:pPr algn="just" fontAlgn="base"/>
            <a:r>
              <a:rPr lang="ru-RU" sz="1600" dirty="0"/>
              <a:t>Приказ Министерства регионального развития РФ от 17.02.2010 № 61 «Об утверждении примерного перечня мероприятий в области энергосбережения и повышения энергетической эффективности».</a:t>
            </a:r>
          </a:p>
          <a:p>
            <a:pPr algn="just" fontAlgn="base"/>
            <a:r>
              <a:rPr lang="ru-RU" sz="1600" dirty="0"/>
              <a:t>Постановление Правительства Российской Федерации от 31 декабря 2009 года № 1225 «О требованиях к региональным и муниципальным программам в области энергосбережения и повышения энергетической эффективности».</a:t>
            </a:r>
          </a:p>
          <a:p>
            <a:pPr algn="just" fontAlgn="base"/>
            <a:r>
              <a:rPr lang="ru-RU" sz="1600" dirty="0"/>
              <a:t>Постановление Правительства Российской Федерации от 31 декабря 2009 года № 1221 «Об утверждении правил установления требований энергетической эффективности  товаров, работ, услуг, размещение заказов  на которые осуществляется для  государственных или муниципальных нужд».</a:t>
            </a:r>
          </a:p>
          <a:p>
            <a:pPr algn="just" fontAlgn="base"/>
            <a:r>
              <a:rPr lang="ru-RU" sz="1600" dirty="0"/>
              <a:t>План мероприятий по энергосбережению и повышению энергетической эффективности в Российской Федерации (утвержден распоряжением Правительства Российской Федерации от 01 декабря 2009 года № 1830-р.</a:t>
            </a:r>
          </a:p>
          <a:p>
            <a:pPr algn="just"/>
            <a:r>
              <a:rPr lang="ru-RU" sz="1600" dirty="0"/>
              <a:t>Приказ Министерства регионального развития Российской федерации от 07 июня 2010 года № 273 «Об утверждении методики расчета значений целевых показателей в области энергосбережения и повышения энергетической эффективности, в том числе в сопоставимых условиях».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Общие сведения: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95423611"/>
              </p:ext>
            </p:extLst>
          </p:nvPr>
        </p:nvGraphicFramePr>
        <p:xfrm>
          <a:off x="755576" y="1700808"/>
          <a:ext cx="7632848" cy="41044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16025"/>
                <a:gridCol w="3816823"/>
              </a:tblGrid>
              <a:tr h="583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Площадь: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4049,4 м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3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Сотрудники: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65 чел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3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Учащиеся</a:t>
                      </a:r>
                      <a:r>
                        <a:rPr lang="ru-RU" sz="2400" dirty="0">
                          <a:effectLst/>
                        </a:rPr>
                        <a:t>: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580 </a:t>
                      </a:r>
                      <a:r>
                        <a:rPr lang="ru-RU" sz="2400" dirty="0">
                          <a:effectLst/>
                        </a:rPr>
                        <a:t>чел.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3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Энергоснабжение здания: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централизовано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8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Условия: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установлены </a:t>
                      </a:r>
                      <a:r>
                        <a:rPr lang="ru-RU" sz="2400" dirty="0">
                          <a:effectLst/>
                        </a:rPr>
                        <a:t>приборы учета тепловой энергии, электрической энергии и  воды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2700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Цель программы: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85720" y="1928834"/>
            <a:ext cx="8572560" cy="457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Снижение расходов школьного бюджета на потребление энергоресурсов и воду Школы за счет рационального использования всех энергетических ресурсов и повышения эффективности их использования.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964002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Задачи программы: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899592" y="1928834"/>
            <a:ext cx="7958688" cy="4572000"/>
          </a:xfrm>
        </p:spPr>
        <p:txBody>
          <a:bodyPr>
            <a:noAutofit/>
          </a:bodyPr>
          <a:lstStyle/>
          <a:p>
            <a:r>
              <a:rPr lang="ru-RU" sz="2400" dirty="0"/>
              <a:t>Снижение удельных показателей электрической энергии, тепловой энергии и воды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Снижение </a:t>
            </a:r>
            <a:r>
              <a:rPr lang="ru-RU" sz="2400" dirty="0"/>
              <a:t>потребления энергии и связанных с этим затрат не менее </a:t>
            </a:r>
            <a:r>
              <a:rPr lang="ru-RU" sz="2400" dirty="0" smtClean="0"/>
              <a:t>5%;</a:t>
            </a:r>
          </a:p>
          <a:p>
            <a:r>
              <a:rPr lang="ru-RU" sz="2400" dirty="0" smtClean="0"/>
              <a:t>Совершенствование </a:t>
            </a:r>
            <a:r>
              <a:rPr lang="ru-RU" sz="2400" dirty="0"/>
              <a:t>системы учёта потребляемых энергетических </a:t>
            </a:r>
            <a:r>
              <a:rPr lang="ru-RU" sz="2400" dirty="0" smtClean="0"/>
              <a:t>ресурсов;</a:t>
            </a:r>
          </a:p>
          <a:p>
            <a:r>
              <a:rPr lang="ru-RU" sz="2400" dirty="0" smtClean="0"/>
              <a:t>Внедрение </a:t>
            </a:r>
            <a:r>
              <a:rPr lang="ru-RU" sz="2400" dirty="0" err="1"/>
              <a:t>энергоэффективных</a:t>
            </a:r>
            <a:r>
              <a:rPr lang="ru-RU" sz="2400" dirty="0"/>
              <a:t> устройств (оборудования и технологий) в </a:t>
            </a:r>
            <a:r>
              <a:rPr lang="ru-RU" sz="2400" dirty="0" smtClean="0"/>
              <a:t>здании Школы;</a:t>
            </a:r>
          </a:p>
          <a:p>
            <a:r>
              <a:rPr lang="ru-RU" sz="2400" dirty="0" smtClean="0"/>
              <a:t>Повышение </a:t>
            </a:r>
            <a:r>
              <a:rPr lang="ru-RU" sz="2400" dirty="0"/>
              <a:t>уровня компетентности работников Школы в вопросах эффективного использования энергетических ресурсов;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62951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dirty="0" smtClean="0"/>
              <a:t>На объекте бюджетного учреждения необходимо выполнить основные мероприятия:</a:t>
            </a:r>
          </a:p>
          <a:p>
            <a:pPr fontAlgn="base"/>
            <a:r>
              <a:rPr lang="ru-RU" dirty="0" smtClean="0"/>
              <a:t>осуществление организационных мероприятий по контролю расхода энергоресурсов и показателями </a:t>
            </a:r>
            <a:r>
              <a:rPr lang="ru-RU" dirty="0" err="1" smtClean="0"/>
              <a:t>энергоэффективности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обучение ответственных лиц энергосберегающим методам и мероприятиям;</a:t>
            </a:r>
          </a:p>
          <a:p>
            <a:pPr fontAlgn="base"/>
            <a:r>
              <a:rPr lang="ru-RU" dirty="0" smtClean="0"/>
              <a:t>внедрение  мероприятий, направленных на снижение энергопотребления по всем видам топливно-энергетических ресурсов;</a:t>
            </a:r>
          </a:p>
          <a:p>
            <a:pPr fontAlgn="base"/>
            <a:r>
              <a:rPr lang="ru-RU" dirty="0" smtClean="0"/>
              <a:t>производство расчетов затрат на осуществление мероприятий и ожидаемой экономии от их внедрения; </a:t>
            </a:r>
          </a:p>
          <a:p>
            <a:pPr fontAlgn="base"/>
            <a:r>
              <a:rPr lang="ru-RU" dirty="0" smtClean="0"/>
              <a:t>осуществление экономического расчета окупаемости мероприятий.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Механизмы реализации </a:t>
            </a:r>
            <a:r>
              <a:rPr lang="ru-RU" dirty="0" smtClean="0"/>
              <a:t>программы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155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sz="3400" dirty="0"/>
              <a:t>В результате реализации программы возможно обеспечить:</a:t>
            </a:r>
          </a:p>
          <a:p>
            <a:pPr algn="just" fontAlgn="base"/>
            <a:r>
              <a:rPr lang="ru-RU" sz="3400" dirty="0" smtClean="0"/>
              <a:t>ежегодное </a:t>
            </a:r>
            <a:r>
              <a:rPr lang="ru-RU" sz="3400" dirty="0"/>
              <a:t>снижение потребления энергоресурсов не менее </a:t>
            </a:r>
            <a:r>
              <a:rPr lang="ru-RU" sz="3400" dirty="0" smtClean="0"/>
              <a:t>5 </a:t>
            </a:r>
            <a:r>
              <a:rPr lang="ru-RU" sz="3400"/>
              <a:t>% </a:t>
            </a:r>
            <a:r>
              <a:rPr lang="ru-RU" sz="3400" smtClean="0"/>
              <a:t>ежегодно </a:t>
            </a:r>
            <a:r>
              <a:rPr lang="ru-RU" sz="3400" dirty="0" smtClean="0"/>
              <a:t>к уровню </a:t>
            </a:r>
            <a:r>
              <a:rPr lang="ru-RU" sz="3400" dirty="0"/>
              <a:t>базового года; </a:t>
            </a:r>
          </a:p>
          <a:p>
            <a:pPr algn="just" fontAlgn="base"/>
            <a:r>
              <a:rPr lang="ru-RU" sz="3400" dirty="0" smtClean="0"/>
              <a:t>снижение </a:t>
            </a:r>
            <a:r>
              <a:rPr lang="ru-RU" sz="3400" dirty="0"/>
              <a:t>расходов бюджета на финансирование оплаты коммунальных услуг, потребляемых объектом, на сумму не менее </a:t>
            </a:r>
            <a:r>
              <a:rPr lang="ru-RU" sz="3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175.3 </a:t>
            </a:r>
            <a:r>
              <a:rPr lang="ru-RU" sz="3400" dirty="0"/>
              <a:t>тыс. руб. за период 2013 – 2014 гг.;</a:t>
            </a:r>
          </a:p>
          <a:p>
            <a:pPr algn="just" fontAlgn="base"/>
            <a:r>
              <a:rPr lang="ru-RU" sz="3400" dirty="0" smtClean="0"/>
              <a:t>соответствие </a:t>
            </a:r>
            <a:r>
              <a:rPr lang="ru-RU" sz="3400" dirty="0"/>
              <a:t>санитарно-гигиенических требований к микроклимату зданий;</a:t>
            </a:r>
          </a:p>
          <a:p>
            <a:pPr algn="just" fontAlgn="base"/>
            <a:r>
              <a:rPr lang="ru-RU" sz="3400" dirty="0" smtClean="0"/>
              <a:t>использование </a:t>
            </a:r>
            <a:r>
              <a:rPr lang="ru-RU" sz="3400" dirty="0"/>
              <a:t>современного оборудования в системах всех видов топливных энергетических ресурсов;</a:t>
            </a:r>
          </a:p>
          <a:p>
            <a:pPr algn="just"/>
            <a:r>
              <a:rPr lang="ru-RU" sz="3400" dirty="0" smtClean="0"/>
              <a:t>сокращение </a:t>
            </a:r>
            <a:r>
              <a:rPr lang="ru-RU" sz="3400" dirty="0"/>
              <a:t>потерь энергоресурсов</a:t>
            </a:r>
            <a:r>
              <a:rPr lang="ru-RU" sz="3400" dirty="0" smtClean="0"/>
              <a:t>;</a:t>
            </a:r>
          </a:p>
          <a:p>
            <a:pPr algn="just"/>
            <a:r>
              <a:rPr lang="ru-RU" sz="3400" dirty="0" smtClean="0"/>
              <a:t>сокращение </a:t>
            </a:r>
            <a:r>
              <a:rPr lang="ru-RU" sz="3400" dirty="0"/>
              <a:t>бюджетных средств на энергоресурсы.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Ожидаемые конечные результаты реализации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0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973191"/>
              </p:ext>
            </p:extLst>
          </p:nvPr>
        </p:nvGraphicFramePr>
        <p:xfrm>
          <a:off x="4679504" y="3329608"/>
          <a:ext cx="446449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061364"/>
              </p:ext>
            </p:extLst>
          </p:nvPr>
        </p:nvGraphicFramePr>
        <p:xfrm>
          <a:off x="0" y="2636912"/>
          <a:ext cx="5076056" cy="4233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Фактическое </a:t>
            </a:r>
            <a:r>
              <a:rPr lang="ru-RU" dirty="0" smtClean="0"/>
              <a:t>потребление 2009-2011гг.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22"/>
            <a:ext cx="9144000" cy="1143000"/>
          </a:xfrm>
          <a:solidFill>
            <a:srgbClr val="D34817"/>
          </a:solidFill>
        </p:spPr>
        <p:txBody>
          <a:bodyPr>
            <a:noAutofit/>
          </a:bodyPr>
          <a:lstStyle/>
          <a:p>
            <a:pPr algn="ctr"/>
            <a:r>
              <a:rPr lang="ru-RU" sz="37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Топливно-энергетический баланс школы в 2012(</a:t>
            </a:r>
            <a:r>
              <a:rPr lang="ru-RU" sz="370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тыс.руб</a:t>
            </a:r>
            <a:r>
              <a:rPr lang="ru-RU" sz="37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335843"/>
              </p:ext>
            </p:extLst>
          </p:nvPr>
        </p:nvGraphicFramePr>
        <p:xfrm>
          <a:off x="395536" y="1268760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467</TotalTime>
  <Words>801</Words>
  <Application>Microsoft Office PowerPoint</Application>
  <PresentationFormat>Экран (4:3)</PresentationFormat>
  <Paragraphs>158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Программа энергосбережения и повышения энергетической эффективности</vt:lpstr>
      <vt:lpstr>Основание Разработки программы:</vt:lpstr>
      <vt:lpstr>Общие сведения:</vt:lpstr>
      <vt:lpstr>Цель программы:</vt:lpstr>
      <vt:lpstr>Задачи программы:</vt:lpstr>
      <vt:lpstr>Презентация PowerPoint</vt:lpstr>
      <vt:lpstr>Презентация PowerPoint</vt:lpstr>
      <vt:lpstr>Презентация PowerPoint</vt:lpstr>
      <vt:lpstr>Топливно-энергетический баланс школы в 2012(тыс.руб)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проекта:   выполнение муниципальногозадания через повышение  результативности сдачи ЕГЭ</dc:title>
  <dc:creator>1</dc:creator>
  <cp:lastModifiedBy>1</cp:lastModifiedBy>
  <cp:revision>62</cp:revision>
  <dcterms:created xsi:type="dcterms:W3CDTF">2012-09-29T07:40:53Z</dcterms:created>
  <dcterms:modified xsi:type="dcterms:W3CDTF">2013-04-25T18:10:31Z</dcterms:modified>
</cp:coreProperties>
</file>